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97" r:id="rId3"/>
    <p:sldId id="261" r:id="rId4"/>
    <p:sldId id="260" r:id="rId5"/>
    <p:sldId id="262" r:id="rId6"/>
    <p:sldId id="263" r:id="rId7"/>
    <p:sldId id="286" r:id="rId8"/>
    <p:sldId id="258" r:id="rId9"/>
    <p:sldId id="267" r:id="rId10"/>
    <p:sldId id="266" r:id="rId11"/>
    <p:sldId id="287" r:id="rId12"/>
    <p:sldId id="280" r:id="rId13"/>
    <p:sldId id="269" r:id="rId14"/>
    <p:sldId id="273" r:id="rId15"/>
    <p:sldId id="264" r:id="rId16"/>
    <p:sldId id="270" r:id="rId17"/>
    <p:sldId id="271" r:id="rId18"/>
    <p:sldId id="272" r:id="rId19"/>
    <p:sldId id="274" r:id="rId20"/>
    <p:sldId id="288" r:id="rId21"/>
    <p:sldId id="296" r:id="rId22"/>
    <p:sldId id="300" r:id="rId23"/>
    <p:sldId id="275" r:id="rId24"/>
    <p:sldId id="295" r:id="rId25"/>
    <p:sldId id="289" r:id="rId26"/>
    <p:sldId id="290" r:id="rId27"/>
    <p:sldId id="291" r:id="rId28"/>
    <p:sldId id="298" r:id="rId29"/>
    <p:sldId id="299" r:id="rId30"/>
    <p:sldId id="293" r:id="rId31"/>
    <p:sldId id="30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4"/>
    <p:restoredTop sz="93629"/>
  </p:normalViewPr>
  <p:slideViewPr>
    <p:cSldViewPr snapToGrid="0" snapToObjects="1">
      <p:cViewPr>
        <p:scale>
          <a:sx n="100" d="100"/>
          <a:sy n="100" d="100"/>
        </p:scale>
        <p:origin x="288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/>
              <a:t>Projected Future Focus Areas of Data Science</a:t>
            </a:r>
            <a:endParaRPr lang="en-US" sz="24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strRef>
              <c:f>Sheet1!$A$2:$A$8</c:f>
              <c:strCache>
                <c:ptCount val="7"/>
                <c:pt idx="0">
                  <c:v>Automation</c:v>
                </c:pt>
                <c:pt idx="1">
                  <c:v>Collaboration</c:v>
                </c:pt>
                <c:pt idx="2">
                  <c:v>Infrastructure</c:v>
                </c:pt>
                <c:pt idx="3">
                  <c:v>Machine Learning</c:v>
                </c:pt>
                <c:pt idx="4">
                  <c:v>Production/Engineering</c:v>
                </c:pt>
                <c:pt idx="5">
                  <c:v>ROI</c:v>
                </c:pt>
                <c:pt idx="6">
                  <c:v>Tied to Business Value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1.0</c:v>
                </c:pt>
                <c:pt idx="1">
                  <c:v>5.0</c:v>
                </c:pt>
                <c:pt idx="2">
                  <c:v>2.0</c:v>
                </c:pt>
                <c:pt idx="3">
                  <c:v>4.0</c:v>
                </c:pt>
                <c:pt idx="4">
                  <c:v>7.0</c:v>
                </c:pt>
                <c:pt idx="5">
                  <c:v>4.0</c:v>
                </c:pt>
                <c:pt idx="6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99391840"/>
        <c:axId val="2105257792"/>
      </c:barChart>
      <c:catAx>
        <c:axId val="2099391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5257792"/>
        <c:crosses val="autoZero"/>
        <c:auto val="1"/>
        <c:lblAlgn val="ctr"/>
        <c:lblOffset val="100"/>
        <c:noMultiLvlLbl val="0"/>
      </c:catAx>
      <c:valAx>
        <c:axId val="210525779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9939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19B3-103D-4D4A-8D82-BD6572AF3E10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DC7AF-5B29-3142-9B22-917DF7180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19B3-103D-4D4A-8D82-BD6572AF3E10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DC7AF-5B29-3142-9B22-917DF7180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3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19B3-103D-4D4A-8D82-BD6572AF3E10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DC7AF-5B29-3142-9B22-917DF7180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1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19B3-103D-4D4A-8D82-BD6572AF3E10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DC7AF-5B29-3142-9B22-917DF7180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19B3-103D-4D4A-8D82-BD6572AF3E10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DC7AF-5B29-3142-9B22-917DF7180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4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19B3-103D-4D4A-8D82-BD6572AF3E10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DC7AF-5B29-3142-9B22-917DF7180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1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19B3-103D-4D4A-8D82-BD6572AF3E10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DC7AF-5B29-3142-9B22-917DF7180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5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19B3-103D-4D4A-8D82-BD6572AF3E10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DC7AF-5B29-3142-9B22-917DF7180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75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19B3-103D-4D4A-8D82-BD6572AF3E10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DC7AF-5B29-3142-9B22-917DF7180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37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19B3-103D-4D4A-8D82-BD6572AF3E10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DC7AF-5B29-3142-9B22-917DF7180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74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19B3-103D-4D4A-8D82-BD6572AF3E10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DC7AF-5B29-3142-9B22-917DF7180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59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E19B3-103D-4D4A-8D82-BD6572AF3E10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DC7AF-5B29-3142-9B22-917DF7180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9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kinsey.com/industries/capital-projects-and-infrastructure/our-insights/big-data-versus-big-congestion-using-information-to-improve-transport" TargetMode="External"/><Relationship Id="rId4" Type="http://schemas.openxmlformats.org/officeDocument/2006/relationships/hyperlink" Target="http://analytics-magazine.org/big-data-helps-city-of-dublin-improve-public-bus-transportation-and-reduce-congestion/" TargetMode="External"/><Relationship Id="rId5" Type="http://schemas.openxmlformats.org/officeDocument/2006/relationships/hyperlink" Target="http://blog.streetlightdata.com/5-urban-transportation-challenges-that-big-data-can-help-you-solve" TargetMode="External"/><Relationship Id="rId6" Type="http://schemas.openxmlformats.org/officeDocument/2006/relationships/hyperlink" Target="http://www.who.int/gho/urban_health/situation_trends/urban_population_growth_text/en/" TargetMode="External"/><Relationship Id="rId7" Type="http://schemas.openxmlformats.org/officeDocument/2006/relationships/hyperlink" Target="https://www.linkedin.com/feed/update/urn:li:activity:6314491066687070208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434167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Big Data for People?</a:t>
            </a:r>
          </a:p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Cross-Disciplinary Approaches to Problem Solving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700" y="4991100"/>
            <a:ext cx="86868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400" i="1" dirty="0" smtClean="0">
                <a:solidFill>
                  <a:schemeClr val="tx1"/>
                </a:solidFill>
                <a:latin typeface="Diwan Kufi" charset="-78"/>
                <a:ea typeface="Diwan Kufi" charset="-78"/>
                <a:cs typeface="Diwan Kufi" charset="-78"/>
              </a:rPr>
              <a:t>Cassie </a:t>
            </a:r>
            <a:r>
              <a:rPr lang="en-US" sz="2400" i="1" dirty="0" smtClean="0">
                <a:solidFill>
                  <a:schemeClr val="tx1"/>
                </a:solidFill>
                <a:latin typeface="Diwan Kufi" charset="-78"/>
                <a:ea typeface="Diwan Kufi" charset="-78"/>
                <a:cs typeface="Diwan Kufi" charset="-78"/>
              </a:rPr>
              <a:t>DeWitt—Data Scientist &amp; Data Strategist</a:t>
            </a:r>
            <a:endParaRPr lang="en-US" sz="2400" i="1" dirty="0" smtClean="0">
              <a:solidFill>
                <a:schemeClr val="tx1"/>
              </a:solidFill>
              <a:latin typeface="Diwan Kufi" charset="-78"/>
              <a:ea typeface="Diwan Kufi" charset="-78"/>
              <a:cs typeface="Diwan Kufi" charset="-78"/>
            </a:endParaRPr>
          </a:p>
          <a:p>
            <a:r>
              <a:rPr lang="en-US" sz="2400" i="1" dirty="0" smtClean="0">
                <a:solidFill>
                  <a:schemeClr val="tx1"/>
                </a:solidFill>
                <a:latin typeface="Diwan Kufi" charset="-78"/>
                <a:ea typeface="Diwan Kufi" charset="-78"/>
                <a:cs typeface="Diwan Kufi" charset="-78"/>
              </a:rPr>
              <a:t>Pittsburgh </a:t>
            </a:r>
            <a:r>
              <a:rPr lang="en-US" sz="2400" i="1" dirty="0" smtClean="0">
                <a:solidFill>
                  <a:schemeClr val="tx1"/>
                </a:solidFill>
                <a:latin typeface="Diwan Kufi" charset="-78"/>
                <a:ea typeface="Diwan Kufi" charset="-78"/>
                <a:cs typeface="Diwan Kufi" charset="-78"/>
              </a:rPr>
              <a:t>Technology Summit, October 2017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45600" y="228600"/>
            <a:ext cx="2768600" cy="563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55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9700" y="1041400"/>
            <a:ext cx="11887200" cy="12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700" y="57150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Problem Formulation: Listening as an Exercise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7800" y="1125497"/>
            <a:ext cx="5740400" cy="2971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Initial Learning Moments</a:t>
            </a:r>
          </a:p>
          <a:p>
            <a:pPr algn="ctr"/>
            <a:r>
              <a:rPr lang="en-US" sz="2400" i="1" dirty="0" smtClean="0"/>
              <a:t>Formulating a problem before listening to the business increases investment of time</a:t>
            </a:r>
          </a:p>
          <a:p>
            <a:pPr algn="ctr"/>
            <a:r>
              <a:rPr lang="en-US" sz="2400" b="1" u="sng" dirty="0" smtClean="0"/>
              <a:t>Initial Learning Examples</a:t>
            </a:r>
          </a:p>
          <a:p>
            <a:pPr algn="ctr"/>
            <a:r>
              <a:rPr lang="en-US" sz="2400" i="1" dirty="0" smtClean="0"/>
              <a:t>●Modification of Department-Wide Dashboard</a:t>
            </a:r>
          </a:p>
          <a:p>
            <a:pPr algn="ctr"/>
            <a:r>
              <a:rPr lang="en-US" sz="2400" i="1" dirty="0" smtClean="0"/>
              <a:t>●Publication of Open Fire Data</a:t>
            </a:r>
            <a:endParaRPr lang="en-US" sz="2400" i="1" dirty="0"/>
          </a:p>
        </p:txBody>
      </p:sp>
      <p:sp>
        <p:nvSpPr>
          <p:cNvPr id="40" name="TextBox 39"/>
          <p:cNvSpPr txBox="1"/>
          <p:nvPr/>
        </p:nvSpPr>
        <p:spPr>
          <a:xfrm>
            <a:off x="6286500" y="1112798"/>
            <a:ext cx="5740400" cy="2971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Amended Listening Practices</a:t>
            </a:r>
          </a:p>
          <a:p>
            <a:pPr algn="ctr"/>
            <a:r>
              <a:rPr lang="en-US" sz="2400" i="1" dirty="0" smtClean="0"/>
              <a:t>Began taking more time to listen to pain points and for challenges</a:t>
            </a:r>
          </a:p>
          <a:p>
            <a:pPr algn="ctr"/>
            <a:r>
              <a:rPr lang="en-US" sz="2400" b="1" u="sng" dirty="0" smtClean="0"/>
              <a:t>Examples of Listening Avenues</a:t>
            </a:r>
          </a:p>
          <a:p>
            <a:pPr algn="ctr"/>
            <a:r>
              <a:rPr lang="en-US" sz="2400" i="1" dirty="0" smtClean="0"/>
              <a:t>●Weekly Cabinet Meetings</a:t>
            </a:r>
          </a:p>
          <a:p>
            <a:pPr algn="ctr"/>
            <a:r>
              <a:rPr lang="en-US" sz="2400" i="1" dirty="0" smtClean="0"/>
              <a:t>●Weekly Key Staff Meeting</a:t>
            </a:r>
          </a:p>
          <a:p>
            <a:pPr algn="ctr"/>
            <a:r>
              <a:rPr lang="en-US" sz="2400" i="1" dirty="0" smtClean="0"/>
              <a:t>●Monthly Community Meetings</a:t>
            </a:r>
          </a:p>
          <a:p>
            <a:pPr algn="ctr"/>
            <a:r>
              <a:rPr lang="en-US" sz="2400" i="1" dirty="0" smtClean="0"/>
              <a:t>●One-on-One Meetings</a:t>
            </a:r>
            <a:endParaRPr lang="en-US" sz="2400" i="1" dirty="0"/>
          </a:p>
        </p:txBody>
      </p:sp>
      <p:sp>
        <p:nvSpPr>
          <p:cNvPr id="41" name="TextBox 40"/>
          <p:cNvSpPr txBox="1"/>
          <p:nvPr/>
        </p:nvSpPr>
        <p:spPr>
          <a:xfrm>
            <a:off x="177800" y="4140200"/>
            <a:ext cx="11849100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How to Use Listening to Formulate Great Problem Statements</a:t>
            </a:r>
          </a:p>
          <a:p>
            <a:r>
              <a:rPr lang="en-US" sz="2400" dirty="0" smtClean="0"/>
              <a:t>● Listen first without judging</a:t>
            </a:r>
          </a:p>
          <a:p>
            <a:r>
              <a:rPr lang="en-US" sz="2400" dirty="0" smtClean="0"/>
              <a:t>● Be aware of biases</a:t>
            </a:r>
          </a:p>
          <a:p>
            <a:r>
              <a:rPr lang="en-US" sz="2400" dirty="0" smtClean="0"/>
              <a:t>● Take notes and request confirmation of summary</a:t>
            </a:r>
          </a:p>
          <a:p>
            <a:r>
              <a:rPr lang="en-US" sz="2400" dirty="0" smtClean="0"/>
              <a:t>● Walk through problem statement with client/problem owner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0124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9700" y="1041400"/>
            <a:ext cx="11887200" cy="12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700" y="57150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Problem Formulation: Can the Problem  Incorporate Analytics? 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5100" y="2209005"/>
            <a:ext cx="33528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INFORMATION ISSUE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419600" y="2209005"/>
            <a:ext cx="33528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DECISION ISSUE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8674100" y="2209005"/>
            <a:ext cx="33528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SOLUTION ISSUE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139700" y="1077794"/>
            <a:ext cx="118872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 Types of Issues Incorporating Analytics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65100" y="34290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06900" y="34417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674100" y="34036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5100" y="3734596"/>
            <a:ext cx="3352800" cy="223730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356100" y="3740065"/>
            <a:ext cx="3352800" cy="22520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648700" y="3734594"/>
            <a:ext cx="3352800" cy="2257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39700" y="3786133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Problems characterized by a need for actionable intelligence</a:t>
            </a:r>
            <a:endParaRPr lang="en-US" sz="2400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4381500" y="3711930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Problems characterized by a decision that must be arrived at through a combination of data points</a:t>
            </a:r>
            <a:endParaRPr lang="en-US" sz="24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8648700" y="3722631"/>
            <a:ext cx="3340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Problems in need of a solution--most usually in the combination of </a:t>
            </a:r>
            <a:r>
              <a:rPr lang="en-US" sz="2400" i="1" dirty="0" err="1" smtClean="0"/>
              <a:t>technology+data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58990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8023" y="1218957"/>
            <a:ext cx="2208362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Operation Problem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023" y="465825"/>
            <a:ext cx="1186994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Methodology Development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89087" y="1218957"/>
            <a:ext cx="4592127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Develop Problem into Problem Statement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95405" y="1218957"/>
            <a:ext cx="4212565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Research How Cities Have Solved the Problem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72996" y="2240159"/>
            <a:ext cx="4212565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Decide How Problem Will Be Tackled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09378" y="2240159"/>
            <a:ext cx="4212565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Decide on Project Questions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8023" y="3386664"/>
            <a:ext cx="4212565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Determine  Data and Tech Resources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7516" y="3383159"/>
            <a:ext cx="4212565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Develop Statistical and Tech Methods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erminator 10"/>
          <p:cNvSpPr/>
          <p:nvPr/>
        </p:nvSpPr>
        <p:spPr>
          <a:xfrm>
            <a:off x="9497447" y="3383159"/>
            <a:ext cx="2524662" cy="811717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Package Methodology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46385" y="1653156"/>
            <a:ext cx="442702" cy="0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4" idx="3"/>
          </p:cNvCxnSpPr>
          <p:nvPr/>
        </p:nvCxnSpPr>
        <p:spPr>
          <a:xfrm>
            <a:off x="7366959" y="1653156"/>
            <a:ext cx="428446" cy="0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5" idx="3"/>
            <a:endCxn id="6" idx="3"/>
          </p:cNvCxnSpPr>
          <p:nvPr/>
        </p:nvCxnSpPr>
        <p:spPr>
          <a:xfrm flipH="1">
            <a:off x="10285561" y="1676157"/>
            <a:ext cx="1722409" cy="1021202"/>
          </a:xfrm>
          <a:prstGeom prst="bentConnector3">
            <a:avLst>
              <a:gd name="adj1" fmla="val -13272"/>
            </a:avLst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7" idx="3"/>
          </p:cNvCxnSpPr>
          <p:nvPr/>
        </p:nvCxnSpPr>
        <p:spPr>
          <a:xfrm flipH="1">
            <a:off x="5721943" y="2697359"/>
            <a:ext cx="351053" cy="0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10800000" flipV="1">
            <a:off x="897336" y="2701812"/>
            <a:ext cx="583720" cy="719202"/>
          </a:xfrm>
          <a:prstGeom prst="bentConnector2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4" idx="3"/>
          </p:cNvCxnSpPr>
          <p:nvPr/>
        </p:nvCxnSpPr>
        <p:spPr>
          <a:xfrm>
            <a:off x="4350588" y="3663350"/>
            <a:ext cx="428446" cy="0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954220" y="3645161"/>
            <a:ext cx="529088" cy="18189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3501" y="4491580"/>
            <a:ext cx="2450592" cy="228600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388812" y="5043088"/>
            <a:ext cx="276045" cy="24809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50135" y="4964847"/>
            <a:ext cx="782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Start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382795" y="5635138"/>
            <a:ext cx="276045" cy="24809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45387" y="5570026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Process Step</a:t>
            </a:r>
            <a:endParaRPr lang="en-US" sz="2400" dirty="0"/>
          </a:p>
        </p:txBody>
      </p:sp>
      <p:sp>
        <p:nvSpPr>
          <p:cNvPr id="32" name="Terminator 31"/>
          <p:cNvSpPr/>
          <p:nvPr/>
        </p:nvSpPr>
        <p:spPr>
          <a:xfrm>
            <a:off x="388813" y="6203947"/>
            <a:ext cx="276044" cy="263012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41274" y="6137342"/>
            <a:ext cx="749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Stop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18074" y="6770354"/>
            <a:ext cx="921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Source: Eastern Michigan University, 2016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634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8500" y="2711166"/>
            <a:ext cx="873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Collection of Work Samples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7665"/>
            <a:ext cx="3035300" cy="563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02000" y="5058265"/>
            <a:ext cx="86868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400" i="1" dirty="0" smtClean="0">
                <a:solidFill>
                  <a:schemeClr val="tx1"/>
                </a:solidFill>
                <a:latin typeface="Diwan Kufi" charset="-78"/>
                <a:ea typeface="Diwan Kufi" charset="-78"/>
                <a:cs typeface="Diwan Kufi" charset="-78"/>
              </a:rPr>
              <a:t>Detroit Fire Department &amp; City of Boston</a:t>
            </a:r>
            <a:endParaRPr lang="en-US" sz="2400" i="1" dirty="0" smtClean="0">
              <a:solidFill>
                <a:schemeClr val="tx1"/>
              </a:solidFill>
              <a:latin typeface="Diwan Kufi" charset="-78"/>
              <a:ea typeface="Diwan Kufi" charset="-78"/>
              <a:cs typeface="Diwan Kufi" charset="-78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117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9600" y="3105834"/>
            <a:ext cx="873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Analyze Boston Open Data Challenge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7665"/>
            <a:ext cx="3035300" cy="563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02000" y="5058265"/>
            <a:ext cx="86868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400" i="1" dirty="0" smtClean="0">
                <a:solidFill>
                  <a:schemeClr val="tx1"/>
                </a:solidFill>
                <a:latin typeface="Diwan Kufi" charset="-78"/>
                <a:ea typeface="Diwan Kufi" charset="-78"/>
                <a:cs typeface="Diwan Kufi" charset="-78"/>
              </a:rPr>
              <a:t>Presented </a:t>
            </a:r>
            <a:r>
              <a:rPr lang="en-US" sz="2400" i="1" dirty="0" smtClean="0">
                <a:solidFill>
                  <a:schemeClr val="tx1"/>
                </a:solidFill>
                <a:latin typeface="Diwan Kufi" charset="-78"/>
                <a:ea typeface="Diwan Kufi" charset="-78"/>
                <a:cs typeface="Diwan Kufi" charset="-78"/>
              </a:rPr>
              <a:t>at </a:t>
            </a:r>
            <a:r>
              <a:rPr lang="en-US" sz="2400" i="1" dirty="0" smtClean="0">
                <a:solidFill>
                  <a:schemeClr val="tx1"/>
                </a:solidFill>
                <a:latin typeface="Diwan Kufi" charset="-78"/>
                <a:ea typeface="Diwan Kufi" charset="-78"/>
                <a:cs typeface="Diwan Kufi" charset="-78"/>
              </a:rPr>
              <a:t>Analyze Boston Open Data Showcase, </a:t>
            </a:r>
            <a:r>
              <a:rPr lang="en-US" sz="2400" i="1" dirty="0" smtClean="0">
                <a:solidFill>
                  <a:schemeClr val="tx1"/>
                </a:solidFill>
                <a:latin typeface="Diwan Kufi" charset="-78"/>
                <a:ea typeface="Diwan Kufi" charset="-78"/>
                <a:cs typeface="Diwan Kufi" charset="-78"/>
              </a:rPr>
              <a:t>May</a:t>
            </a:r>
            <a:r>
              <a:rPr lang="en-US" sz="2400" i="1" dirty="0" smtClean="0">
                <a:solidFill>
                  <a:schemeClr val="tx1"/>
                </a:solidFill>
                <a:latin typeface="Diwan Kufi" charset="-78"/>
                <a:ea typeface="Diwan Kufi" charset="-78"/>
                <a:cs typeface="Diwan Kufi" charset="-78"/>
              </a:rPr>
              <a:t> </a:t>
            </a:r>
            <a:r>
              <a:rPr lang="en-US" sz="2400" i="1" dirty="0" smtClean="0">
                <a:solidFill>
                  <a:schemeClr val="tx1"/>
                </a:solidFill>
                <a:latin typeface="Diwan Kufi" charset="-78"/>
                <a:ea typeface="Diwan Kufi" charset="-78"/>
                <a:cs typeface="Diwan Kufi" charset="-78"/>
              </a:rPr>
              <a:t>2017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03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9700" y="1041400"/>
            <a:ext cx="11887200" cy="12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700" y="583853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Boston in Winter 2015: Beta  Insights Monitor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pic>
        <p:nvPicPr>
          <p:cNvPr id="1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5498"/>
            <a:ext cx="5930900" cy="501013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52400" y="1168400"/>
            <a:ext cx="57785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PROJECT CONCEPTION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0" y="215419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u="sng" dirty="0"/>
              <a:t>Business problem most US fire departments </a:t>
            </a:r>
            <a:r>
              <a:rPr lang="en-US" sz="2400" u="sng" dirty="0" smtClean="0"/>
              <a:t>encounter:</a:t>
            </a:r>
          </a:p>
          <a:p>
            <a:r>
              <a:rPr lang="en-US" sz="2400" i="1" dirty="0" smtClean="0"/>
              <a:t>●In </a:t>
            </a:r>
            <a:r>
              <a:rPr lang="en-US" sz="2400" i="1" dirty="0"/>
              <a:t>the event of large-scale maximization of resources, how can fire departments best serve their residents without leaving a gap in service coverage?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533920"/>
            <a:ext cx="6096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/>
              <a:t>Beta product </a:t>
            </a:r>
            <a:r>
              <a:rPr lang="en-US" sz="2400" u="sng" dirty="0" smtClean="0"/>
              <a:t>seeks to accomplish:</a:t>
            </a:r>
            <a:endParaRPr lang="en-US" sz="2400" u="sng" dirty="0"/>
          </a:p>
          <a:p>
            <a:r>
              <a:rPr lang="en-US" sz="2400" i="1" dirty="0" smtClean="0"/>
              <a:t>●Visual story</a:t>
            </a:r>
            <a:endParaRPr lang="en-US" sz="2400" i="1" dirty="0"/>
          </a:p>
          <a:p>
            <a:r>
              <a:rPr lang="en-US" sz="2400" i="1" dirty="0" smtClean="0"/>
              <a:t>●Offer </a:t>
            </a:r>
            <a:r>
              <a:rPr lang="en-US" sz="2400" i="1" dirty="0"/>
              <a:t>an analytical beta </a:t>
            </a:r>
            <a:r>
              <a:rPr lang="en-US" sz="2400" i="1" dirty="0" smtClean="0"/>
              <a:t>product</a:t>
            </a:r>
          </a:p>
          <a:p>
            <a:r>
              <a:rPr lang="en-US" sz="2400" i="1" dirty="0" smtClean="0"/>
              <a:t>●Contribute scalable solution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670316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9700" y="1041400"/>
            <a:ext cx="11887200" cy="12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700" y="57150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Boston Fire Department Prototype Fire Calls by Neighborhood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125498"/>
            <a:ext cx="5956300" cy="4938738"/>
          </a:xfrm>
          <a:prstGeom prst="rect">
            <a:avLst/>
          </a:prstGeom>
        </p:spPr>
      </p:pic>
      <p:pic>
        <p:nvPicPr>
          <p:cNvPr id="11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62" y="1125498"/>
            <a:ext cx="5837237" cy="493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4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9700" y="1041400"/>
            <a:ext cx="11887200" cy="12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700" y="57150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Boston Fire Department Prototype 311 Calls by Neighborhood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pic>
        <p:nvPicPr>
          <p:cNvPr id="8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125498"/>
            <a:ext cx="5842000" cy="4938738"/>
          </a:xfrm>
          <a:prstGeom prst="rect">
            <a:avLst/>
          </a:prstGeom>
        </p:spPr>
      </p:pic>
      <p:pic>
        <p:nvPicPr>
          <p:cNvPr id="9" name="Content Placeholder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62" y="1125498"/>
            <a:ext cx="5811837" cy="493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35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9700" y="1041400"/>
            <a:ext cx="11887200" cy="12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700" y="57150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Boston Fire Department Crime Incidents by Neighborhood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pic>
        <p:nvPicPr>
          <p:cNvPr id="10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125498"/>
            <a:ext cx="5842000" cy="4938738"/>
          </a:xfrm>
          <a:prstGeom prst="rect">
            <a:avLst/>
          </a:prstGeom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62" y="1125498"/>
            <a:ext cx="5799137" cy="493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80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9600" y="3105834"/>
            <a:ext cx="873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Selected Detroit Fire Department Work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7665"/>
            <a:ext cx="3035300" cy="563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02000" y="5058265"/>
            <a:ext cx="86868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400" i="1" dirty="0" smtClean="0">
                <a:solidFill>
                  <a:schemeClr val="tx1"/>
                </a:solidFill>
                <a:latin typeface="Diwan Kufi" charset="-78"/>
                <a:ea typeface="Diwan Kufi" charset="-78"/>
                <a:cs typeface="Diwan Kufi" charset="-78"/>
              </a:rPr>
              <a:t>January 2015-January 2017</a:t>
            </a:r>
            <a:endParaRPr lang="en-US" sz="2400" i="1" dirty="0" smtClean="0">
              <a:solidFill>
                <a:schemeClr val="tx1"/>
              </a:solidFill>
              <a:latin typeface="Diwan Kufi" charset="-78"/>
              <a:ea typeface="Diwan Kufi" charset="-78"/>
              <a:cs typeface="Diwan Kufi" charset="-78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541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9700" y="1041400"/>
            <a:ext cx="11887200" cy="12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700" y="57150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Introduction and Overview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1300" y="1168400"/>
            <a:ext cx="37338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BACKGROUND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4470400" y="1177857"/>
            <a:ext cx="37084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 HAVE </a:t>
            </a:r>
            <a:r>
              <a:rPr lang="mr-IN" sz="2000" dirty="0" smtClean="0"/>
              <a:t>…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8661400" y="1142005"/>
            <a:ext cx="33528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TODAY I’LL BE SPEAKING ON</a:t>
            </a:r>
            <a:r>
              <a:rPr lang="mr-IN" sz="2000" dirty="0" smtClean="0"/>
              <a:t>…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41300" y="2227047"/>
            <a:ext cx="3733800" cy="37577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70400" y="2231608"/>
            <a:ext cx="3708400" cy="37283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674100" y="2207196"/>
            <a:ext cx="3352800" cy="37494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1300" y="2255691"/>
            <a:ext cx="3733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/>
              <a:t>Professional</a:t>
            </a:r>
          </a:p>
          <a:p>
            <a:r>
              <a:rPr lang="en-US" sz="2000" dirty="0" smtClean="0"/>
              <a:t>●Lead Data Scientist, Detroit Fire Department</a:t>
            </a:r>
          </a:p>
          <a:p>
            <a:r>
              <a:rPr lang="en-US" sz="2000" dirty="0" smtClean="0"/>
              <a:t>●Data Acquisition Specialist, </a:t>
            </a:r>
            <a:r>
              <a:rPr lang="en-US" sz="2000" dirty="0" err="1" smtClean="0"/>
              <a:t>TEKsystems</a:t>
            </a:r>
            <a:r>
              <a:rPr lang="en-US" sz="2000" dirty="0" smtClean="0"/>
              <a:t> for Ford Motor Company</a:t>
            </a:r>
          </a:p>
          <a:p>
            <a:r>
              <a:rPr lang="en-US" sz="2000" dirty="0" smtClean="0"/>
              <a:t>●</a:t>
            </a:r>
            <a:r>
              <a:rPr lang="en-US" sz="2000" dirty="0" err="1" smtClean="0"/>
              <a:t>ProBono</a:t>
            </a:r>
            <a:r>
              <a:rPr lang="en-US" sz="2000" dirty="0" smtClean="0"/>
              <a:t> Data Strategy, Analytics</a:t>
            </a:r>
          </a:p>
          <a:p>
            <a:r>
              <a:rPr lang="en-US" sz="2000" u="sng" dirty="0" smtClean="0"/>
              <a:t>Education</a:t>
            </a:r>
          </a:p>
          <a:p>
            <a:r>
              <a:rPr lang="en-US" sz="2000" dirty="0" smtClean="0"/>
              <a:t>●English Honors Degree (Double </a:t>
            </a:r>
            <a:r>
              <a:rPr lang="en-US" sz="2000" dirty="0" err="1" smtClean="0"/>
              <a:t>Hons</a:t>
            </a:r>
            <a:r>
              <a:rPr lang="en-US" sz="2000" dirty="0" smtClean="0"/>
              <a:t>), Wayne State University</a:t>
            </a:r>
          </a:p>
          <a:p>
            <a:r>
              <a:rPr lang="en-US" sz="2000" dirty="0" smtClean="0"/>
              <a:t>●</a:t>
            </a:r>
            <a:r>
              <a:rPr lang="en-US" sz="2000" dirty="0"/>
              <a:t>Masters of Urban Planning, University of Michigan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57700" y="2255691"/>
            <a:ext cx="37211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●Learned how to utilize analytics and technology to solve problems</a:t>
            </a:r>
          </a:p>
          <a:p>
            <a:endParaRPr lang="en-US" sz="2000" dirty="0"/>
          </a:p>
          <a:p>
            <a:r>
              <a:rPr lang="en-US" sz="2000" dirty="0" smtClean="0"/>
              <a:t>●Incorporated a cross-disciplinary focus in my work </a:t>
            </a:r>
          </a:p>
          <a:p>
            <a:endParaRPr lang="en-US" sz="2000" dirty="0" smtClean="0"/>
          </a:p>
          <a:p>
            <a:r>
              <a:rPr lang="en-US" sz="2000" dirty="0" smtClean="0"/>
              <a:t>●</a:t>
            </a:r>
            <a:r>
              <a:rPr lang="en-US" sz="2000" dirty="0"/>
              <a:t>T</a:t>
            </a:r>
            <a:r>
              <a:rPr lang="en-US" sz="2000" dirty="0" smtClean="0"/>
              <a:t>ested </a:t>
            </a:r>
            <a:r>
              <a:rPr lang="en-US" sz="2000" dirty="0" smtClean="0"/>
              <a:t>what works and found out what is less productive</a:t>
            </a:r>
          </a:p>
          <a:p>
            <a:endParaRPr lang="en-US" sz="2000" dirty="0" smtClean="0"/>
          </a:p>
          <a:p>
            <a:r>
              <a:rPr lang="en-US" sz="2000" dirty="0" smtClean="0"/>
              <a:t>●</a:t>
            </a:r>
            <a:r>
              <a:rPr lang="en-US" sz="2000" dirty="0"/>
              <a:t>E</a:t>
            </a:r>
            <a:r>
              <a:rPr lang="en-US" sz="2000" dirty="0" smtClean="0"/>
              <a:t>xperimented </a:t>
            </a:r>
            <a:r>
              <a:rPr lang="en-US" sz="2000" dirty="0" smtClean="0"/>
              <a:t>with how to involve people in the process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8661400" y="2227047"/>
            <a:ext cx="3352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●Overview of approach for utilizing urban data science to solve problems for people</a:t>
            </a:r>
          </a:p>
          <a:p>
            <a:endParaRPr lang="en-US" sz="2000" dirty="0"/>
          </a:p>
          <a:p>
            <a:r>
              <a:rPr lang="en-US" sz="2000" dirty="0" smtClean="0"/>
              <a:t>●Exploration of selected works</a:t>
            </a:r>
          </a:p>
          <a:p>
            <a:endParaRPr lang="en-US" sz="2000" dirty="0"/>
          </a:p>
          <a:p>
            <a:r>
              <a:rPr lang="en-US" sz="2000" dirty="0" smtClean="0"/>
              <a:t>●Proposed application to big data analytics for other organizations / agencies</a:t>
            </a:r>
            <a:endParaRPr lang="en-US" sz="2000" dirty="0"/>
          </a:p>
        </p:txBody>
      </p:sp>
      <p:sp>
        <p:nvSpPr>
          <p:cNvPr id="18" name="Right Arrow 17"/>
          <p:cNvSpPr/>
          <p:nvPr/>
        </p:nvSpPr>
        <p:spPr>
          <a:xfrm>
            <a:off x="3975100" y="1373690"/>
            <a:ext cx="495300" cy="5334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8166100" y="1343977"/>
            <a:ext cx="508000" cy="5334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08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9700" y="1041400"/>
            <a:ext cx="11887200" cy="12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700" y="57150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Cited Detroit Fire Department Work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5100" y="1688305"/>
            <a:ext cx="33528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DATA QUALITY PROGRAM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419600" y="1683089"/>
            <a:ext cx="33528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ENGINE 49 ANALYSIS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8674100" y="1688305"/>
            <a:ext cx="33528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ISO ANALYSIS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9700" y="29845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06900" y="29972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648700" y="29972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52400" y="3286275"/>
            <a:ext cx="3352800" cy="237792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368800" y="3300651"/>
            <a:ext cx="3352800" cy="23388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674100" y="3283309"/>
            <a:ext cx="3352800" cy="235614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39700" y="3305796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Implementation of data quality program that weekly monitored and addressed data quality issues</a:t>
            </a:r>
            <a:endParaRPr lang="en-US" sz="2400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4387850" y="3283309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Comprehensive analysis of Engine 49 feasibility</a:t>
            </a:r>
            <a:endParaRPr lang="en-US" sz="24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8699500" y="3300651"/>
            <a:ext cx="3340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Analysis of response time, response time gaps and apparatus deployment 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154066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9700" y="1041400"/>
            <a:ext cx="11887200" cy="12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700" y="57150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Cited Detroit Fire Department Work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5100" y="1688305"/>
            <a:ext cx="33528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DEPARTMENT-WIDE METRIC REVIEW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419600" y="1683089"/>
            <a:ext cx="33528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OPEN DATA PORTAL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8674100" y="1688305"/>
            <a:ext cx="33528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CAMPAIGN INTELLIGENCE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65100" y="34290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06900" y="34417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674100" y="34036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5100" y="4337021"/>
            <a:ext cx="3352800" cy="132717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06900" y="4337020"/>
            <a:ext cx="3352800" cy="132717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648700" y="4337021"/>
            <a:ext cx="3352800" cy="132717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65100" y="4337021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Weekly review of performance metrics</a:t>
            </a:r>
            <a:endParaRPr lang="en-US" sz="2400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4419600" y="4363953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Publishing of fire data on City of Detroit’s open data site</a:t>
            </a:r>
            <a:endParaRPr lang="en-US" sz="24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8661400" y="4363953"/>
            <a:ext cx="334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Fast-paced intelligence projects such as Angels’ Night in October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31634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9700" y="1041400"/>
            <a:ext cx="11887200" cy="12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700" y="57150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Utilized Tools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5100" y="1688305"/>
            <a:ext cx="33528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SPATIAL ANALYTICS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419600" y="1683089"/>
            <a:ext cx="33528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PERFORMANCE METRICS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8674100" y="1688305"/>
            <a:ext cx="33528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INTENSIVE ANALYTICS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65100" y="34290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06900" y="34417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674100" y="34036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5100" y="4337021"/>
            <a:ext cx="3352800" cy="132717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06900" y="4337020"/>
            <a:ext cx="3352800" cy="132717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648700" y="4337021"/>
            <a:ext cx="3352800" cy="132717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65100" y="433702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Combination of ArcGIS Desktop, ArcGIS Online and assistance of ESRI</a:t>
            </a:r>
            <a:endParaRPr lang="en-US" sz="2400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4419600" y="4363953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Attempted Tableau first but DFD was more familiar with Excel</a:t>
            </a:r>
            <a:endParaRPr lang="en-US" sz="24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8661400" y="4363953"/>
            <a:ext cx="334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Secondary reliance on R but primary reliance on Excel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298338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9600" y="3105834"/>
            <a:ext cx="873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Big Data for People:</a:t>
            </a:r>
          </a:p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Application  of Urban Analytics to Organizations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7665"/>
            <a:ext cx="3035300" cy="563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02000" y="5058265"/>
            <a:ext cx="86868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400" i="1" dirty="0" smtClean="0">
                <a:solidFill>
                  <a:schemeClr val="tx1"/>
                </a:solidFill>
                <a:latin typeface="Diwan Kufi" charset="-78"/>
                <a:ea typeface="Diwan Kufi" charset="-78"/>
                <a:cs typeface="Diwan Kufi" charset="-78"/>
              </a:rPr>
              <a:t>January 2017-Current</a:t>
            </a:r>
            <a:endParaRPr lang="en-US" sz="2400" i="1" dirty="0" smtClean="0">
              <a:solidFill>
                <a:schemeClr val="tx1"/>
              </a:solidFill>
              <a:latin typeface="Diwan Kufi" charset="-78"/>
              <a:ea typeface="Diwan Kufi" charset="-78"/>
              <a:cs typeface="Diwan Kufi" charset="-78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187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9700" y="1041400"/>
            <a:ext cx="11887200" cy="12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700" y="57150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Big Data for Cities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39700" y="1404081"/>
            <a:ext cx="10464800" cy="5898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50% of World’s Population Lives in Cities Today </a:t>
            </a:r>
            <a:r>
              <a:rPr lang="en-US" sz="2400" dirty="0" smtClean="0">
                <a:solidFill>
                  <a:schemeClr val="tx1"/>
                </a:solidFill>
              </a:rPr>
              <a:t>(World </a:t>
            </a:r>
            <a:r>
              <a:rPr lang="en-US" sz="2400" smtClean="0">
                <a:solidFill>
                  <a:schemeClr val="tx1"/>
                </a:solidFill>
              </a:rPr>
              <a:t>Health Organization, 2017)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39700" y="2562215"/>
            <a:ext cx="9169400" cy="5898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Big Data Can Help Identify Cause of Congestion </a:t>
            </a:r>
            <a:r>
              <a:rPr lang="en-US" sz="2400" dirty="0" smtClean="0">
                <a:solidFill>
                  <a:schemeClr val="tx1"/>
                </a:solidFill>
              </a:rPr>
              <a:t>(Clifford, </a:t>
            </a:r>
            <a:r>
              <a:rPr lang="en-US" sz="2400" dirty="0">
                <a:solidFill>
                  <a:schemeClr val="tx1"/>
                </a:solidFill>
              </a:rPr>
              <a:t>2017)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9700" y="4825285"/>
            <a:ext cx="11366500" cy="5898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IBM Helping City of Dublin Use Big Data for Traffic Congestion (Analytics Magazine, 2017)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39700" y="3693750"/>
            <a:ext cx="10566400" cy="5898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Forecasting Improvements of Congestion and Behavior Nudging </a:t>
            </a:r>
            <a:r>
              <a:rPr lang="en-US" sz="2400" dirty="0" smtClean="0">
                <a:solidFill>
                  <a:schemeClr val="tx1"/>
                </a:solidFill>
              </a:rPr>
              <a:t>(Neumann, 2015)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967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9700" y="1041400"/>
            <a:ext cx="11887200" cy="12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700" y="57150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Big Data for People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1300" y="1240760"/>
            <a:ext cx="38354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RECALLING SURVEY RESPONSES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318000" y="1229918"/>
            <a:ext cx="38227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EVOLVING DATA CONSUMPTION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8382000" y="1212142"/>
            <a:ext cx="36449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ROOM FOR CREATIVE APPLICATIONS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41300" y="2283272"/>
            <a:ext cx="3835400" cy="36777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18000" y="2283203"/>
            <a:ext cx="3822700" cy="36887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82000" y="2318208"/>
            <a:ext cx="3644900" cy="36428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1300" y="2250649"/>
            <a:ext cx="3835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●Forecasted disruption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/>
              <a:t>●Future focus on production /engineering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/>
              <a:t>●Collaboration focus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/>
              <a:t>●Third focus </a:t>
            </a:r>
            <a:r>
              <a:rPr lang="en-US" sz="2400" dirty="0" err="1" smtClean="0"/>
              <a:t>areas:ROI</a:t>
            </a:r>
            <a:r>
              <a:rPr lang="en-US" sz="2400" dirty="0" smtClean="0"/>
              <a:t> &amp; machine learning</a:t>
            </a:r>
            <a:endParaRPr lang="en-US" sz="2400" dirty="0"/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318000" y="2283203"/>
            <a:ext cx="38227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●Acceptance of </a:t>
            </a:r>
            <a:r>
              <a:rPr lang="en-US" sz="2400" dirty="0" err="1" smtClean="0"/>
              <a:t>techology</a:t>
            </a:r>
            <a:r>
              <a:rPr lang="en-US" sz="2400" dirty="0" smtClean="0"/>
              <a:t> &amp; analytics in Detroit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/>
              <a:t>●In </a:t>
            </a:r>
            <a:r>
              <a:rPr lang="en-US" sz="2400" i="1" dirty="0" smtClean="0"/>
              <a:t>certain</a:t>
            </a:r>
            <a:r>
              <a:rPr lang="en-US" sz="2400" dirty="0" smtClean="0"/>
              <a:t> circumstances data &amp; technology can solve problems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/>
              <a:t>●People want to use data &amp; technology to solve problems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43900" y="2318208"/>
            <a:ext cx="36449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●Opportunity for placing the user first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sz="2400" dirty="0" smtClean="0"/>
              <a:t>●Opportunity for directly integrating the voice of customer</a:t>
            </a:r>
          </a:p>
          <a:p>
            <a:endParaRPr lang="en-US" dirty="0"/>
          </a:p>
          <a:p>
            <a:r>
              <a:rPr lang="en-US" sz="2400" dirty="0" smtClean="0"/>
              <a:t>●</a:t>
            </a:r>
            <a:r>
              <a:rPr lang="en-US" sz="2400" dirty="0"/>
              <a:t>Opportunity for improving the way data scientists work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85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9700" y="1041400"/>
            <a:ext cx="11887200" cy="12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700" y="57150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Desirable Products People Love That Allow Them To Have: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5100" y="1688305"/>
            <a:ext cx="33528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EMPOWERMENT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419600" y="1683089"/>
            <a:ext cx="33528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SOLUTIONS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8674100" y="1688305"/>
            <a:ext cx="33528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OPTIMIZATION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9700" y="27432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06900" y="27940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648700" y="28194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90500" y="2874630"/>
            <a:ext cx="3352800" cy="232300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394200" y="2916683"/>
            <a:ext cx="3352800" cy="22809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636000" y="2963992"/>
            <a:ext cx="3352800" cy="22809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90500" y="2874630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An understanding of insights and how they can apply these insights to implement their vision or goal</a:t>
            </a:r>
            <a:endParaRPr lang="en-US" sz="2400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4394200" y="2963992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A derived satisfaction of a problem being solved or a solution being obtained</a:t>
            </a:r>
            <a:endParaRPr lang="en-US" sz="24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8636000" y="2955221"/>
            <a:ext cx="3340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A more efficient use of resources that gives individuals the freedom to use gained revenue to further accomplish goals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04636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9700" y="1041400"/>
            <a:ext cx="11887200" cy="12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700" y="57150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Creative Insight and Solution Generation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5100" y="1683089"/>
            <a:ext cx="3352800" cy="13848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NEW INSIGHT INTO OLD PROBLEMS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419600" y="1683089"/>
            <a:ext cx="3352800" cy="13848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CREATIVE APPLIATION OF SOLUTIONS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8674100" y="1688305"/>
            <a:ext cx="3352800" cy="1379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PHASED RISK OF SOLUTIONS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65100" y="32766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06900" y="32512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674100" y="32512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5100" y="3441700"/>
            <a:ext cx="3352800" cy="22224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06900" y="3441700"/>
            <a:ext cx="3352800" cy="22224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648700" y="3441700"/>
            <a:ext cx="3352800" cy="22224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39700" y="3384683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An application of curiosity derived from cross-collaborative teams; providing an unique perspective on old problems </a:t>
            </a:r>
            <a:r>
              <a:rPr lang="en-US" sz="2400" dirty="0" smtClean="0"/>
              <a:t>(Grant, 2017)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4381500" y="3451299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A brain storming with multiple skillsets on how optimization solutions can be scaled up and/or applied to different problems</a:t>
            </a:r>
            <a:endParaRPr lang="en-US" sz="24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8648700" y="3454505"/>
            <a:ext cx="334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A tolerance of risk but in a strategic manner </a:t>
            </a:r>
            <a:r>
              <a:rPr lang="en-US" sz="2400" dirty="0" smtClean="0"/>
              <a:t>(Grant, 2017)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2938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9700" y="1041400"/>
            <a:ext cx="11887200" cy="12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700" y="57150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Data Ethics in Age of Big Data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5100" y="1683089"/>
            <a:ext cx="3352800" cy="13848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UNIVERSAL ISSUE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419600" y="1683089"/>
            <a:ext cx="3352800" cy="13848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AWARENESS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8674100" y="1688305"/>
            <a:ext cx="3352800" cy="1379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HOW CAN DATA SCIENTISTS RESPOND?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65100" y="32766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06900" y="32512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674100" y="32512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5100" y="3441700"/>
            <a:ext cx="3352800" cy="22224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06900" y="3441700"/>
            <a:ext cx="3352800" cy="22224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648700" y="3441700"/>
            <a:ext cx="3352800" cy="22224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39700" y="3384683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Private sector, public sector and non-profit sector *all share the challenge of data ethics</a:t>
            </a:r>
            <a:endParaRPr lang="en-US" sz="2400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4381500" y="3451299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Data scientists should always be aware of their own biases</a:t>
            </a:r>
            <a:endParaRPr lang="en-US" sz="24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8648700" y="3454505"/>
            <a:ext cx="3340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●Rely on data science community</a:t>
            </a:r>
          </a:p>
          <a:p>
            <a:r>
              <a:rPr lang="en-US" sz="2400" i="1" dirty="0"/>
              <a:t>●Work in teams</a:t>
            </a:r>
          </a:p>
          <a:p>
            <a:r>
              <a:rPr lang="en-US" sz="2400" i="1" dirty="0" smtClean="0"/>
              <a:t>●Team up with machine learning experts</a:t>
            </a:r>
          </a:p>
        </p:txBody>
      </p:sp>
    </p:spTree>
    <p:extLst>
      <p:ext uri="{BB962C8B-B14F-4D97-AF65-F5344CB8AC3E}">
        <p14:creationId xmlns:p14="http://schemas.microsoft.com/office/powerpoint/2010/main" val="1715468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9700" y="1041400"/>
            <a:ext cx="11887200" cy="12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700" y="57150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Final Thoughts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5100" y="1683089"/>
            <a:ext cx="3352800" cy="13848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ON BIG DATA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419600" y="1683089"/>
            <a:ext cx="3352800" cy="13848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ON DATA FOR PEOPLE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8674100" y="1688305"/>
            <a:ext cx="3352800" cy="1379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ON ETHICS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65100" y="32766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06900" y="32512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674100" y="3251200"/>
            <a:ext cx="335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5100" y="3441700"/>
            <a:ext cx="3352800" cy="22224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06900" y="3441700"/>
            <a:ext cx="3352800" cy="22224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648700" y="3441700"/>
            <a:ext cx="3352800" cy="22224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39700" y="3384683"/>
            <a:ext cx="335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An approach to big data analytics does not have to start with big data</a:t>
            </a:r>
          </a:p>
          <a:p>
            <a:endParaRPr lang="en-US" sz="2400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4381500" y="3451299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●The field may be facing disruption</a:t>
            </a:r>
          </a:p>
          <a:p>
            <a:r>
              <a:rPr lang="en-US" sz="2400" i="1" dirty="0" smtClean="0"/>
              <a:t>●The anticipated disruption brings an opportunity to incorporate people</a:t>
            </a:r>
            <a:endParaRPr lang="en-US" sz="24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8648700" y="3454505"/>
            <a:ext cx="3340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●Ethics is being placed more and more at forefront</a:t>
            </a:r>
          </a:p>
          <a:p>
            <a:r>
              <a:rPr lang="en-US" sz="2400" i="1" dirty="0" smtClean="0"/>
              <a:t>●Knowing how to respond is key</a:t>
            </a: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321303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9700" y="1041400"/>
            <a:ext cx="11887200" cy="12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700" y="57150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Widely Used Big Data Terms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16" name="Rectangle 15"/>
          <p:cNvSpPr/>
          <p:nvPr/>
        </p:nvSpPr>
        <p:spPr>
          <a:xfrm rot="20081563">
            <a:off x="511594" y="1512978"/>
            <a:ext cx="914400" cy="4830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Size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rot="20320816">
            <a:off x="2109500" y="1512977"/>
            <a:ext cx="1611011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Technology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rot="20707624">
            <a:off x="425644" y="2660377"/>
            <a:ext cx="1917835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Infrastructure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21089190">
            <a:off x="5703454" y="1568651"/>
            <a:ext cx="1611011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Algorithm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rot="19409698">
            <a:off x="9497973" y="1557298"/>
            <a:ext cx="1611011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Insight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 rot="19857886">
            <a:off x="7358434" y="1529069"/>
            <a:ext cx="1611011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Join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483779" y="2131203"/>
            <a:ext cx="1611011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Software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rot="1321329">
            <a:off x="3978898" y="1440066"/>
            <a:ext cx="1748940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Information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19409698">
            <a:off x="7738956" y="2026412"/>
            <a:ext cx="1611011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Modeling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 rot="20234021">
            <a:off x="489493" y="3938841"/>
            <a:ext cx="1611011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Product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rot="20618639">
            <a:off x="2705078" y="2425056"/>
            <a:ext cx="1611011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Tools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75186" y="2768299"/>
            <a:ext cx="1870298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Programming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rot="20394577">
            <a:off x="1519755" y="4697251"/>
            <a:ext cx="1611011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 rot="21075304">
            <a:off x="4134834" y="4335113"/>
            <a:ext cx="1611011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901307" y="3101677"/>
            <a:ext cx="1611011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Metrics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rot="21275681">
            <a:off x="6199494" y="3929239"/>
            <a:ext cx="1611011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Query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 rot="19409698">
            <a:off x="9794816" y="3185401"/>
            <a:ext cx="1611011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Coding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 rot="300352">
            <a:off x="9354380" y="4301538"/>
            <a:ext cx="2492291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Machine Learning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 rot="19409698">
            <a:off x="2010071" y="3529736"/>
            <a:ext cx="1611011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Visualize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 rot="19409698">
            <a:off x="7629486" y="5036220"/>
            <a:ext cx="1704355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Intelligence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 rot="19409698">
            <a:off x="9235993" y="5236691"/>
            <a:ext cx="1611011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Row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70201" y="5465674"/>
            <a:ext cx="1802624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Architecture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 rot="19409698">
            <a:off x="5316918" y="5045181"/>
            <a:ext cx="1611011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Script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 rot="19409698">
            <a:off x="3286137" y="3452657"/>
            <a:ext cx="1611011" cy="4830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Report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239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9600" y="3105834"/>
            <a:ext cx="873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Thank You and Discussion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7665"/>
            <a:ext cx="1828800" cy="563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3600" y="5058265"/>
            <a:ext cx="9855200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3200" i="1" dirty="0" smtClean="0">
                <a:solidFill>
                  <a:schemeClr val="tx1"/>
                </a:solidFill>
                <a:latin typeface="Diwan Kufi" charset="-78"/>
                <a:ea typeface="Diwan Kufi" charset="-78"/>
                <a:cs typeface="Diwan Kufi" charset="-78"/>
              </a:rPr>
              <a:t>Cassie DeWitt | </a:t>
            </a:r>
            <a:r>
              <a:rPr lang="en-US" sz="3200" i="1" dirty="0" err="1" smtClean="0">
                <a:solidFill>
                  <a:schemeClr val="tx1"/>
                </a:solidFill>
                <a:latin typeface="Diwan Kufi" charset="-78"/>
                <a:ea typeface="Diwan Kufi" charset="-78"/>
                <a:cs typeface="Diwan Kufi" charset="-78"/>
              </a:rPr>
              <a:t>cassiedewitt@gmail.com</a:t>
            </a:r>
            <a:r>
              <a:rPr lang="en-US" sz="3200" i="1" dirty="0" smtClean="0">
                <a:solidFill>
                  <a:schemeClr val="tx1"/>
                </a:solidFill>
                <a:latin typeface="Diwan Kufi" charset="-78"/>
                <a:ea typeface="Diwan Kufi" charset="-78"/>
                <a:cs typeface="Diwan Kufi" charset="-78"/>
              </a:rPr>
              <a:t>  |@</a:t>
            </a:r>
            <a:r>
              <a:rPr lang="en-US" sz="3200" i="1" dirty="0" err="1" smtClean="0">
                <a:solidFill>
                  <a:schemeClr val="tx1"/>
                </a:solidFill>
                <a:latin typeface="Diwan Kufi" charset="-78"/>
                <a:ea typeface="Diwan Kufi" charset="-78"/>
                <a:cs typeface="Diwan Kufi" charset="-78"/>
              </a:rPr>
              <a:t>cassie_dewitt</a:t>
            </a:r>
            <a:endParaRPr lang="en-US" sz="3200" i="1" dirty="0" smtClean="0">
              <a:solidFill>
                <a:schemeClr val="tx1"/>
              </a:solidFill>
              <a:latin typeface="Diwan Kufi" charset="-78"/>
              <a:ea typeface="Diwan Kufi" charset="-78"/>
              <a:cs typeface="Diwan Kufi" charset="-78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15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9700" y="1041400"/>
            <a:ext cx="11887200" cy="12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700" y="57150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Source Citations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3772014"/>
            <a:ext cx="1188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Grant, A (2017) </a:t>
            </a:r>
            <a:r>
              <a:rPr lang="en-US" i="1" dirty="0"/>
              <a:t>Originals: How Non-</a:t>
            </a:r>
            <a:r>
              <a:rPr lang="en-US" i="1" dirty="0" err="1"/>
              <a:t>Comformists</a:t>
            </a:r>
            <a:r>
              <a:rPr lang="en-US" i="1" dirty="0"/>
              <a:t> Rule the World</a:t>
            </a:r>
            <a:r>
              <a:rPr lang="en-US" dirty="0"/>
              <a:t>. NYC, NY: Penguin Books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2400" y="4199176"/>
            <a:ext cx="1188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Neumann, Carl-Stefan (2015). </a:t>
            </a:r>
            <a:r>
              <a:rPr lang="en-US" i="1" dirty="0" smtClean="0"/>
              <a:t>Big Data Versus Big Congestion: Using Information to Improve Transport. McKinsey</a:t>
            </a:r>
            <a:r>
              <a:rPr lang="en-US" dirty="0" smtClean="0"/>
              <a:t>. Retrieved October 13, 2015</a:t>
            </a:r>
            <a:r>
              <a:rPr lang="en-US" dirty="0"/>
              <a:t>, from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www.mckinsey.com/industries/capital-projects-and-infrastructure/our-insights/big-data-versus-big-congestion-using-information-to-improve-transport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9700" y="1087566"/>
            <a:ext cx="1188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Analytics Magazine (2017). </a:t>
            </a:r>
            <a:r>
              <a:rPr lang="en-US" i="1" dirty="0" smtClean="0"/>
              <a:t>Big Data Helps City of Dublin Improve Public Bus Transportation and Reduce Congestion</a:t>
            </a:r>
            <a:r>
              <a:rPr lang="en-US" dirty="0" smtClean="0"/>
              <a:t>. </a:t>
            </a:r>
            <a:r>
              <a:rPr lang="en-US" dirty="0" err="1" smtClean="0"/>
              <a:t>Analytics:Driving</a:t>
            </a:r>
            <a:r>
              <a:rPr lang="en-US" dirty="0" smtClean="0"/>
              <a:t> Better Business Decisions. Retrieved October 13, 2015</a:t>
            </a:r>
            <a:r>
              <a:rPr lang="en-US" dirty="0"/>
              <a:t>, from </a:t>
            </a:r>
            <a:r>
              <a:rPr lang="en-US" dirty="0">
                <a:hlinkClick r:id="rId4"/>
              </a:rPr>
              <a:t>http://analytics-magazine.org/big-data-helps-city-of-dublin-improve-public-bus-transportation-and-reduce-congestion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39700" y="2100694"/>
            <a:ext cx="1188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Clifford, T (2017, March 30). </a:t>
            </a:r>
            <a:r>
              <a:rPr lang="en-US" i="1" dirty="0" smtClean="0"/>
              <a:t>5 Urban Transportation Challenges that Big Data Can Help You Solve</a:t>
            </a:r>
            <a:r>
              <a:rPr lang="en-US" dirty="0" smtClean="0"/>
              <a:t>. Retrieved October 13</a:t>
            </a:r>
            <a:r>
              <a:rPr lang="en-US" dirty="0"/>
              <a:t>, 2015, from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blog.streetlightdata.com/5-urban-transportation-challenges-that-big-data-can-help-you-solve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139700" y="5245327"/>
            <a:ext cx="1188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World Health Organization (2017). </a:t>
            </a:r>
            <a:r>
              <a:rPr lang="en-US" i="1" dirty="0" smtClean="0"/>
              <a:t>Global Health Observatory (GHO) Data: Urban Population Growth. </a:t>
            </a:r>
            <a:r>
              <a:rPr lang="en-US" dirty="0"/>
              <a:t>Retrieved October 13, 2015, from  </a:t>
            </a:r>
            <a:r>
              <a:rPr lang="en-US" dirty="0">
                <a:hlinkClick r:id="rId6"/>
              </a:rPr>
              <a:t>http://www.who.int/gho/urban_health/situation_trends/urban_population_growth_text/en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9700" y="2902176"/>
            <a:ext cx="1188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DeWitt, C </a:t>
            </a:r>
            <a:r>
              <a:rPr lang="en-US" dirty="0"/>
              <a:t>(</a:t>
            </a:r>
            <a:r>
              <a:rPr lang="en-US" dirty="0" smtClean="0"/>
              <a:t>2017, October 15) LinkedIn Post. Retrieved from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www.linkedin.com/feed/update/urn:li:activity:6314491066687070208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417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9700" y="1041400"/>
            <a:ext cx="11887200" cy="12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700" y="57150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Field </a:t>
            </a:r>
            <a:r>
              <a:rPr lang="en-US" sz="3600" dirty="0" err="1" smtClean="0">
                <a:latin typeface="Diwan Kufi" charset="-78"/>
                <a:ea typeface="Diwan Kufi" charset="-78"/>
                <a:cs typeface="Diwan Kufi" charset="-78"/>
              </a:rPr>
              <a:t>Obervations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1300" y="1228682"/>
            <a:ext cx="3606800" cy="12097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WHAT DRIVES DATA SCIENTISTS TO BIG DATA?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457700" y="1228682"/>
            <a:ext cx="3606800" cy="12097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WHERE DOES PASSION INTERSECT BUSINESS PRIORITIES?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8674100" y="1228682"/>
            <a:ext cx="3352800" cy="12097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WHAT ARE THE FIRST PRINCIPLES THAT NEED TACKLING?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41300" y="2612982"/>
            <a:ext cx="3606800" cy="33480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57700" y="2612982"/>
            <a:ext cx="3606800" cy="33480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674100" y="2612982"/>
            <a:ext cx="3352800" cy="33480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1300" y="2612982"/>
            <a:ext cx="360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●Interest in solving </a:t>
            </a:r>
            <a:r>
              <a:rPr lang="en-US" sz="2400" dirty="0"/>
              <a:t>p</a:t>
            </a:r>
            <a:r>
              <a:rPr lang="en-US" sz="2400" dirty="0" smtClean="0"/>
              <a:t>roblems</a:t>
            </a:r>
          </a:p>
          <a:p>
            <a:endParaRPr lang="en-US" sz="2400" dirty="0" smtClean="0"/>
          </a:p>
          <a:p>
            <a:r>
              <a:rPr lang="en-US" sz="2400" dirty="0" smtClean="0"/>
              <a:t>●Passion for using curiosity</a:t>
            </a:r>
          </a:p>
          <a:p>
            <a:endParaRPr lang="en-US" sz="2400" dirty="0" smtClean="0"/>
          </a:p>
          <a:p>
            <a:r>
              <a:rPr lang="en-US" sz="2400" dirty="0" smtClean="0"/>
              <a:t>●Application of technology</a:t>
            </a:r>
          </a:p>
          <a:p>
            <a:endParaRPr lang="en-US" sz="2400" dirty="0"/>
          </a:p>
          <a:p>
            <a:r>
              <a:rPr lang="en-US" sz="2400" dirty="0" smtClean="0"/>
              <a:t>●Desire to make big data useful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457700" y="2612982"/>
            <a:ext cx="360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●Motion towards business vision</a:t>
            </a:r>
          </a:p>
          <a:p>
            <a:endParaRPr lang="en-US" sz="2400" dirty="0"/>
          </a:p>
          <a:p>
            <a:r>
              <a:rPr lang="en-US" sz="2400" dirty="0" smtClean="0"/>
              <a:t>●Application of analytics to resource optimization</a:t>
            </a:r>
          </a:p>
          <a:p>
            <a:endParaRPr lang="en-US" sz="2400" dirty="0"/>
          </a:p>
          <a:p>
            <a:r>
              <a:rPr lang="en-US" sz="2400" dirty="0" smtClean="0"/>
              <a:t>●Interest in creation of products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8674100" y="2612982"/>
            <a:ext cx="3352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●Identify reason for analytics/big data</a:t>
            </a:r>
          </a:p>
          <a:p>
            <a:endParaRPr lang="en-US" sz="2400" dirty="0"/>
          </a:p>
          <a:p>
            <a:r>
              <a:rPr lang="en-US" sz="2400" dirty="0" smtClean="0"/>
              <a:t>●Understand what analytics will be used for</a:t>
            </a:r>
          </a:p>
          <a:p>
            <a:endParaRPr lang="en-US" sz="2400" dirty="0"/>
          </a:p>
          <a:p>
            <a:r>
              <a:rPr lang="en-US" sz="2400" dirty="0" smtClean="0"/>
              <a:t>●Implementation of appropriate skills sets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3848100" y="1511300"/>
            <a:ext cx="609600" cy="5334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8064500" y="1493728"/>
            <a:ext cx="609600" cy="5334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45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9700" y="1041400"/>
            <a:ext cx="11887200" cy="12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700" y="57150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Informal Survey on Where Field is Headed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cxnSp>
        <p:nvCxnSpPr>
          <p:cNvPr id="8" name="Straight Connector 7"/>
          <p:cNvCxnSpPr>
            <a:stCxn id="7" idx="2"/>
          </p:cNvCxnSpPr>
          <p:nvPr/>
        </p:nvCxnSpPr>
        <p:spPr>
          <a:xfrm>
            <a:off x="6083300" y="1217831"/>
            <a:ext cx="12700" cy="2985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39700" y="4152900"/>
            <a:ext cx="11887200" cy="12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52400" y="1168400"/>
            <a:ext cx="5727700" cy="426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SURVEY QUESTION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139700" y="4203337"/>
            <a:ext cx="11671300" cy="4663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INDICATED CHALLENGES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6299200" y="1125498"/>
            <a:ext cx="5524500" cy="469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PROJECTED FUTURE FOCUS AREAS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152400" y="1595398"/>
            <a:ext cx="57277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●I </a:t>
            </a:r>
            <a:r>
              <a:rPr lang="en-US" sz="2400" i="1" dirty="0"/>
              <a:t>have heard that companies aren't reaping enough value from investment in data science and that there will eventually be an elimination of data science </a:t>
            </a:r>
            <a:r>
              <a:rPr lang="en-US" sz="2400" i="1" dirty="0" smtClean="0"/>
              <a:t>positions</a:t>
            </a:r>
          </a:p>
          <a:p>
            <a:endParaRPr lang="en-US" sz="2400" i="1" dirty="0"/>
          </a:p>
          <a:p>
            <a:r>
              <a:rPr lang="en-US" sz="2400" i="1" dirty="0" smtClean="0"/>
              <a:t>●I </a:t>
            </a:r>
            <a:r>
              <a:rPr lang="en-US" sz="2400" i="1" dirty="0"/>
              <a:t>would love to hear from friends in tech or data science: does this sound right?</a:t>
            </a:r>
            <a:endParaRPr lang="en-US" sz="2400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6299200" y="1595398"/>
            <a:ext cx="5524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●Automation</a:t>
            </a:r>
          </a:p>
          <a:p>
            <a:r>
              <a:rPr lang="en-US" sz="2400" dirty="0" smtClean="0"/>
              <a:t>●Collaboration</a:t>
            </a:r>
          </a:p>
          <a:p>
            <a:r>
              <a:rPr lang="en-US" sz="2400" dirty="0" smtClean="0"/>
              <a:t>●Return on Investment [ROI]</a:t>
            </a:r>
          </a:p>
          <a:p>
            <a:r>
              <a:rPr lang="en-US" sz="2400" dirty="0" smtClean="0"/>
              <a:t>●Machine Learning</a:t>
            </a:r>
          </a:p>
          <a:p>
            <a:r>
              <a:rPr lang="en-US" sz="2400" dirty="0" smtClean="0"/>
              <a:t>●Production/Engineering</a:t>
            </a:r>
          </a:p>
          <a:p>
            <a:r>
              <a:rPr lang="en-US" sz="2400" dirty="0" smtClean="0"/>
              <a:t>●Product Development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139700" y="4694718"/>
            <a:ext cx="11671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●Gut-based decisions				       	●Ill-equipped to log data</a:t>
            </a:r>
          </a:p>
          <a:p>
            <a:r>
              <a:rPr lang="en-US" sz="2400" dirty="0" smtClean="0"/>
              <a:t>●Lack of data-driven culture		</a:t>
            </a:r>
            <a:r>
              <a:rPr lang="en-US" sz="2400" dirty="0"/>
              <a:t> </a:t>
            </a:r>
            <a:r>
              <a:rPr lang="en-US" sz="2400" dirty="0" smtClean="0"/>
              <a:t>                     	●Insight lost as it move upwards</a:t>
            </a:r>
          </a:p>
          <a:p>
            <a:r>
              <a:rPr lang="en-US" sz="2400" dirty="0" smtClean="0"/>
              <a:t>●Minimal synergy 			</a:t>
            </a:r>
            <a:r>
              <a:rPr lang="en-US" sz="2400" dirty="0"/>
              <a:t>	 </a:t>
            </a:r>
            <a:r>
              <a:rPr lang="en-US" sz="2400" dirty="0" smtClean="0"/>
              <a:t>        	●Lack of creativity</a:t>
            </a:r>
          </a:p>
          <a:p>
            <a:r>
              <a:rPr lang="en-US" sz="2400" dirty="0" smtClean="0"/>
              <a:t>●Low return generation		</a:t>
            </a:r>
            <a:r>
              <a:rPr lang="en-US" sz="2400" dirty="0"/>
              <a:t> </a:t>
            </a:r>
            <a:r>
              <a:rPr lang="en-US" sz="2400" dirty="0" smtClean="0"/>
              <a:t>                      	●Not aligned with speed of </a:t>
            </a:r>
            <a:r>
              <a:rPr lang="en-US" sz="2400" dirty="0" err="1" smtClean="0"/>
              <a:t>mgmt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65513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9700" y="1041400"/>
            <a:ext cx="11887200" cy="12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700" y="57150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Survey Results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1503959271"/>
              </p:ext>
            </p:extLst>
          </p:nvPr>
        </p:nvGraphicFramePr>
        <p:xfrm>
          <a:off x="139700" y="1054100"/>
          <a:ext cx="11887200" cy="5084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121900" y="5781701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Diwan Kufi" charset="-78"/>
                <a:ea typeface="Diwan Kufi" charset="-78"/>
                <a:cs typeface="Diwan Kufi" charset="-78"/>
              </a:rPr>
              <a:t>Source: DeWitt, 2017</a:t>
            </a:r>
            <a:endParaRPr lang="en-US" dirty="0">
              <a:latin typeface="Diwan Kufi" charset="-78"/>
              <a:ea typeface="Diwan Kufi" charset="-78"/>
              <a:cs typeface="Diwan Kufi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97078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39700" y="1041400"/>
            <a:ext cx="11887200" cy="127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9700" y="571500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Discussion of Survey Results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1300" y="1269611"/>
            <a:ext cx="33528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PRODUCTION / ENGINEERING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171950" y="1281807"/>
            <a:ext cx="389255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COLLABORATION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8674100" y="1314759"/>
            <a:ext cx="33528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ROI &amp; MACHINE LEARNING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41300" y="2326088"/>
            <a:ext cx="3352800" cy="37107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71950" y="2282817"/>
            <a:ext cx="3892550" cy="37229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674100" y="2326087"/>
            <a:ext cx="3352800" cy="36796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1300" y="2326088"/>
            <a:ext cx="335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●Automatic systems focus</a:t>
            </a:r>
          </a:p>
          <a:p>
            <a:endParaRPr lang="en-US" sz="2400" dirty="0" smtClean="0"/>
          </a:p>
          <a:p>
            <a:r>
              <a:rPr lang="en-US" sz="2400" dirty="0" smtClean="0"/>
              <a:t>●Emphasis on at scale solutions</a:t>
            </a:r>
          </a:p>
          <a:p>
            <a:endParaRPr lang="en-US" sz="2400" dirty="0" smtClean="0"/>
          </a:p>
          <a:p>
            <a:r>
              <a:rPr lang="en-US" sz="2400" dirty="0" smtClean="0"/>
              <a:t>●Mention of John Deere</a:t>
            </a:r>
          </a:p>
          <a:p>
            <a:endParaRPr lang="en-US" sz="2400" dirty="0"/>
          </a:p>
          <a:p>
            <a:r>
              <a:rPr lang="en-US" sz="2400" dirty="0" smtClean="0"/>
              <a:t>●Mention of customer products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159250" y="2282817"/>
            <a:ext cx="389255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●Needed synergy of data science and engineering talent</a:t>
            </a:r>
          </a:p>
          <a:p>
            <a:endParaRPr lang="en-US" sz="2400" dirty="0"/>
          </a:p>
          <a:p>
            <a:r>
              <a:rPr lang="en-US" sz="2400" dirty="0" smtClean="0"/>
              <a:t>●Qualitative researchers should complement data scientists</a:t>
            </a:r>
          </a:p>
          <a:p>
            <a:endParaRPr lang="en-US" sz="2400" dirty="0"/>
          </a:p>
          <a:p>
            <a:r>
              <a:rPr lang="en-US" sz="2400" dirty="0" smtClean="0"/>
              <a:t>●Data scientists should clean, structure, sort and filter data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674100" y="2282817"/>
            <a:ext cx="33401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●Needed machine learning talent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/>
              <a:t>●Discovery missing from machine learning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/>
              <a:t>●ML commoditization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/>
              <a:t>●Data scientists could transition to ML role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3619500" y="1447800"/>
            <a:ext cx="552450" cy="5334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8077200" y="1483624"/>
            <a:ext cx="596900" cy="5334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22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5634"/>
            <a:ext cx="12192000" cy="722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8500" y="2711166"/>
            <a:ext cx="873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Diwan Kufi" charset="-78"/>
                <a:ea typeface="Diwan Kufi" charset="-78"/>
                <a:cs typeface="Diwan Kufi" charset="-78"/>
              </a:rPr>
              <a:t>Overview of Utilized Approach</a:t>
            </a:r>
            <a:endParaRPr lang="en-US" sz="3600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57665"/>
            <a:ext cx="3035300" cy="563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0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1526" y="957767"/>
            <a:ext cx="2449902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Operational Problem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9125" y="379562"/>
            <a:ext cx="10731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Detroit Fire Department Analytical Project Framework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3375086" y="939915"/>
            <a:ext cx="2449902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Prototype Plan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24523" y="942586"/>
            <a:ext cx="2449902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Review &amp; Feedback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01427" y="1414967"/>
            <a:ext cx="599535" cy="0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473960" y="929886"/>
            <a:ext cx="2449902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Finalize Plan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47649" y="1986253"/>
            <a:ext cx="2449902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Collect Data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35952" y="1960957"/>
            <a:ext cx="2449902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Implement Prototype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104845" y="1961112"/>
            <a:ext cx="2449902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DoIT &amp; DFD Critique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51526" y="3227818"/>
            <a:ext cx="2449902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Improve Prototype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400962" y="3246108"/>
            <a:ext cx="2449902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Revised Project Plan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450398" y="3218487"/>
            <a:ext cx="2449902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Collect Additional Data</a:t>
            </a:r>
          </a:p>
        </p:txBody>
      </p:sp>
      <p:cxnSp>
        <p:nvCxnSpPr>
          <p:cNvPr id="62" name="Straight Arrow Connector 61"/>
          <p:cNvCxnSpPr>
            <a:stCxn id="62" idx="3"/>
          </p:cNvCxnSpPr>
          <p:nvPr/>
        </p:nvCxnSpPr>
        <p:spPr>
          <a:xfrm>
            <a:off x="5824988" y="1414967"/>
            <a:ext cx="599535" cy="0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8873344" y="1397115"/>
            <a:ext cx="599535" cy="0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2" idx="3"/>
            <a:endCxn id="15" idx="3"/>
          </p:cNvCxnSpPr>
          <p:nvPr/>
        </p:nvCxnSpPr>
        <p:spPr>
          <a:xfrm flipH="1">
            <a:off x="10597551" y="1387086"/>
            <a:ext cx="1326311" cy="1056367"/>
          </a:xfrm>
          <a:prstGeom prst="bentConnector3">
            <a:avLst>
              <a:gd name="adj1" fmla="val -17236"/>
            </a:avLst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7585854" y="2405509"/>
            <a:ext cx="561795" cy="25296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545043" y="2407285"/>
            <a:ext cx="590909" cy="36168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24" idx="1"/>
          </p:cNvCxnSpPr>
          <p:nvPr/>
        </p:nvCxnSpPr>
        <p:spPr>
          <a:xfrm rot="10800000" flipV="1">
            <a:off x="1328469" y="2418312"/>
            <a:ext cx="776377" cy="809506"/>
          </a:xfrm>
          <a:prstGeom prst="bentConnector2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81" idx="3"/>
          </p:cNvCxnSpPr>
          <p:nvPr/>
        </p:nvCxnSpPr>
        <p:spPr>
          <a:xfrm>
            <a:off x="2801427" y="3703308"/>
            <a:ext cx="599535" cy="0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850864" y="3725136"/>
            <a:ext cx="599535" cy="0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9445925" y="3218487"/>
            <a:ext cx="2449902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Implement Project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8900300" y="3721395"/>
            <a:ext cx="545625" cy="0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8147649" y="4348038"/>
            <a:ext cx="2449902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Scheduled Validation</a:t>
            </a:r>
          </a:p>
        </p:txBody>
      </p:sp>
      <p:cxnSp>
        <p:nvCxnSpPr>
          <p:cNvPr id="86" name="Elbow Connector 85"/>
          <p:cNvCxnSpPr/>
          <p:nvPr/>
        </p:nvCxnSpPr>
        <p:spPr>
          <a:xfrm flipH="1">
            <a:off x="10621274" y="3703308"/>
            <a:ext cx="1326311" cy="1183367"/>
          </a:xfrm>
          <a:prstGeom prst="bentConnector3">
            <a:avLst>
              <a:gd name="adj1" fmla="val -17236"/>
            </a:avLst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rminator 88"/>
          <p:cNvSpPr/>
          <p:nvPr/>
        </p:nvSpPr>
        <p:spPr>
          <a:xfrm>
            <a:off x="5106837" y="4450721"/>
            <a:ext cx="2424026" cy="811717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Next Problem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90" name="Straight Arrow Connector 89"/>
          <p:cNvCxnSpPr>
            <a:stCxn id="85" idx="1"/>
            <a:endCxn id="89" idx="3"/>
          </p:cNvCxnSpPr>
          <p:nvPr/>
        </p:nvCxnSpPr>
        <p:spPr>
          <a:xfrm flipH="1">
            <a:off x="7530863" y="4805238"/>
            <a:ext cx="616786" cy="51342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51525" y="4491580"/>
            <a:ext cx="2450592" cy="2551176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Legend</a:t>
            </a:r>
            <a:endParaRPr lang="en-US" sz="2400" dirty="0"/>
          </a:p>
        </p:txBody>
      </p:sp>
      <p:sp>
        <p:nvSpPr>
          <p:cNvPr id="93" name="Rectangle 92"/>
          <p:cNvSpPr/>
          <p:nvPr/>
        </p:nvSpPr>
        <p:spPr>
          <a:xfrm>
            <a:off x="448574" y="5346394"/>
            <a:ext cx="276045" cy="24809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rminator 94"/>
          <p:cNvSpPr/>
          <p:nvPr/>
        </p:nvSpPr>
        <p:spPr>
          <a:xfrm>
            <a:off x="448573" y="6276767"/>
            <a:ext cx="276044" cy="263012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448573" y="4905064"/>
            <a:ext cx="276045" cy="24809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448572" y="5823076"/>
            <a:ext cx="276045" cy="248090"/>
          </a:xfrm>
          <a:prstGeom prst="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843711" y="4856579"/>
            <a:ext cx="782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Start</a:t>
            </a:r>
            <a:endParaRPr lang="en-US" sz="2400" dirty="0"/>
          </a:p>
        </p:txBody>
      </p:sp>
      <p:sp>
        <p:nvSpPr>
          <p:cNvPr id="99" name="TextBox 98"/>
          <p:cNvSpPr txBox="1"/>
          <p:nvPr/>
        </p:nvSpPr>
        <p:spPr>
          <a:xfrm>
            <a:off x="831011" y="5285773"/>
            <a:ext cx="1960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Project Team*</a:t>
            </a:r>
            <a:endParaRPr lang="en-US" sz="2400" dirty="0"/>
          </a:p>
        </p:txBody>
      </p:sp>
      <p:sp>
        <p:nvSpPr>
          <p:cNvPr id="100" name="TextBox 99"/>
          <p:cNvSpPr txBox="1"/>
          <p:nvPr/>
        </p:nvSpPr>
        <p:spPr>
          <a:xfrm>
            <a:off x="818311" y="5762455"/>
            <a:ext cx="174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DFD+DoIT</a:t>
            </a:r>
            <a:r>
              <a:rPr lang="en-US" sz="2400" dirty="0" smtClean="0"/>
              <a:t>**</a:t>
            </a:r>
            <a:endParaRPr lang="en-US" sz="2400" dirty="0"/>
          </a:p>
        </p:txBody>
      </p:sp>
      <p:sp>
        <p:nvSpPr>
          <p:cNvPr id="101" name="TextBox 100"/>
          <p:cNvSpPr txBox="1"/>
          <p:nvPr/>
        </p:nvSpPr>
        <p:spPr>
          <a:xfrm>
            <a:off x="818751" y="6223607"/>
            <a:ext cx="749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Stop</a:t>
            </a:r>
            <a:endParaRPr lang="en-US" sz="2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3375086" y="5477589"/>
            <a:ext cx="8520741" cy="1569660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Notes</a:t>
            </a:r>
          </a:p>
          <a:p>
            <a:r>
              <a:rPr lang="en-US" dirty="0" smtClean="0"/>
              <a:t>*</a:t>
            </a:r>
            <a:r>
              <a:rPr lang="en-US" dirty="0" smtClean="0"/>
              <a:t>Project team comprises DoIT, key partners, Public Safety IT, and DFD’s Lead Data Scientist</a:t>
            </a:r>
          </a:p>
          <a:p>
            <a:r>
              <a:rPr lang="en-US" dirty="0" smtClean="0"/>
              <a:t>**In this role, DoIT and DFD collaboratively fill the function of traditional critique (questioning assumptions, offering requests for improvement,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976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4239</TotalTime>
  <Words>1585</Words>
  <Application>Microsoft Macintosh PowerPoint</Application>
  <PresentationFormat>Widescreen</PresentationFormat>
  <Paragraphs>295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Calibri Light</vt:lpstr>
      <vt:lpstr>Diwan Kufi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112</cp:revision>
  <dcterms:created xsi:type="dcterms:W3CDTF">2017-10-14T13:41:31Z</dcterms:created>
  <dcterms:modified xsi:type="dcterms:W3CDTF">2017-10-17T12:28:55Z</dcterms:modified>
</cp:coreProperties>
</file>